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80" r:id="rId15"/>
    <p:sldId id="272" r:id="rId16"/>
    <p:sldId id="273" r:id="rId17"/>
    <p:sldId id="274" r:id="rId18"/>
    <p:sldId id="266" r:id="rId19"/>
    <p:sldId id="282" r:id="rId20"/>
    <p:sldId id="281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03704-6C76-403D-A040-0567EDA3855F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042E-2A22-4FFD-BA0B-040A10C7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9723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B5EC-5FC4-44DC-BB2C-D41711F9A3D3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8D18-1050-46E4-8EF5-1A08932B6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254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D18-1050-46E4-8EF5-1A08932B6533}" type="slidenum">
              <a:rPr lang="ru-RU" smtClean="0"/>
              <a:t>10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D8D1-6845-4D97-A5A9-CE171FE0A972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3E65-7B1D-4AA3-9B75-A19EA816C8EE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1E5-B3D2-4EE8-9BC8-8A81AB91E860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69C8-A986-42A0-8FA6-B2564FE41A21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B87-884F-43A7-B089-F076E07D724A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D22-4B16-4B11-8184-0EE9AC95E9A6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1AC2-7837-4C43-8A11-9CC181D35968}" type="datetime1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6247-AB6D-4DEA-8296-45D065BE505B}" type="datetime1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D22-E8D6-44F4-87E7-E86D4266AD2E}" type="datetime1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0EB-C0C2-4645-9305-3C9E09AC0979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E907-E625-40A1-BB02-96AACA65B09B}" type="datetime1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EBDC-71E4-46D0-9914-DEFAEEB4AEF1}" type="datetime1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Администрация Главы и Правительства Удмуртской Республики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vfs/registers/infr/list_invest_platform_op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РЕКОМЕНДАЦИИ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заполнению справки </a:t>
            </a:r>
            <a:b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доходах, расходах, </a:t>
            </a:r>
            <a:b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 имуществе и обязательствах имущественного характера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Управление по вопросам противодействия коррупции Администрации Главы и Правительства Удмуртской Республики</a:t>
            </a:r>
          </a:p>
          <a:p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 год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3.3. 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10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1" cy="140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E0C6E1-7CFA-DB7F-610E-B053E39D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149080"/>
            <a:ext cx="8440810" cy="1869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4437112"/>
            <a:ext cx="648072" cy="1592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852936"/>
            <a:ext cx="8064896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России ведет реестр операторов информационных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операторов информационных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систем: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https://cbr.ru/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vfs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registe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s/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list_OIS.xlsx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Утилитарные цифровые права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11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52936"/>
            <a:ext cx="8784976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России ведет реестр операторов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платформ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платформ: </a:t>
            </a:r>
            <a:r>
              <a: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https://www.cbr.ru/vfs/registers/infr/list_invest_platform_op.xlsx</a:t>
            </a:r>
            <a:r>
              <a:rPr lang="ru-RU" sz="12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96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856983" cy="264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6056" y="4005064"/>
            <a:ext cx="1080120" cy="244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3.5. Цифровая валюта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12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501008"/>
            <a:ext cx="6480720" cy="175432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1200" dirty="0"/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 внимание!</a:t>
            </a:r>
          </a:p>
          <a:p>
            <a:pPr algn="ctr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 цифровой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средств («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кешбэк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сервис»)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01208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4. Сведения о счетах в банках и иных кредитных организациях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13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4040" t="14520" r="25412" b="10685"/>
          <a:stretch/>
        </p:blipFill>
        <p:spPr bwMode="auto">
          <a:xfrm>
            <a:off x="1763688" y="1052736"/>
            <a:ext cx="511256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2204864"/>
            <a:ext cx="1656184" cy="73507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 банков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справочника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39752" y="2204864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11" idx="3"/>
          </p:cNvCxnSpPr>
          <p:nvPr/>
        </p:nvCxnSpPr>
        <p:spPr>
          <a:xfrm flipV="1">
            <a:off x="1835696" y="2492897"/>
            <a:ext cx="504056" cy="7950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092280" y="2967337"/>
            <a:ext cx="1885949" cy="2308324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Графа заполняется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только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случае, если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общая сумма денежных средств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поступивших на счета за отчетный период,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превышает общий доход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служащего, его супруги (супруга) и несовершеннолетних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2021 – 2023 годы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732240" y="2492896"/>
            <a:ext cx="288032" cy="3528392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3212976"/>
            <a:ext cx="1944216" cy="249299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счетов:</a:t>
            </a: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депозитный (при начислении % доход от вкладов в банке в отражается в разделе 1 справки)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(для индивидуальных предпринимателей)</a:t>
            </a:r>
          </a:p>
        </p:txBody>
      </p:sp>
      <p:sp>
        <p:nvSpPr>
          <p:cNvPr id="16" name="Овал 15"/>
          <p:cNvSpPr/>
          <p:nvPr/>
        </p:nvSpPr>
        <p:spPr>
          <a:xfrm>
            <a:off x="3635896" y="414908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35896" y="522920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051720" y="4509120"/>
            <a:ext cx="1584176" cy="21602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51720" y="4725144"/>
            <a:ext cx="1584176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020272" y="1052736"/>
            <a:ext cx="1872208" cy="1217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заполнять данный раздел на основании информации, полученной в рамках Указания Банка России № 5798-У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4. Сведения о счетах в банках и иных кредитных организациях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14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5085184"/>
            <a:ext cx="5040560" cy="8957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если общая сумма денежных средств, поступивших на счета за отчетный период,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превышает общий доход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служащего (работника), его супруга (супруги) и несовершеннолетних детей за 2021 - 2023 годы, то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проставить «флажок»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напротив соответствующей позиции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3"/>
          <a:srcRect l="28819" t="10411" r="14624" b="61048"/>
          <a:stretch/>
        </p:blipFill>
        <p:spPr bwMode="auto">
          <a:xfrm>
            <a:off x="1259632" y="1124744"/>
            <a:ext cx="748883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043608" y="170080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27584" y="2204864"/>
            <a:ext cx="432048" cy="295232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5. Сведения о ценных бумагах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15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7961" t="14520" r="26309" b="24383"/>
          <a:stretch/>
        </p:blipFill>
        <p:spPr bwMode="auto">
          <a:xfrm>
            <a:off x="3347864" y="908720"/>
            <a:ext cx="547260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340768"/>
            <a:ext cx="2952328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ставный капитал организации указывается согласно учредительным документам, если законодательством не предусмотрено, то «0».</a:t>
            </a:r>
          </a:p>
          <a:p>
            <a:pPr marL="285750" indent="-285750">
              <a:buSzPct val="10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оля участия выражается в процентах от уставного капитала, для АО – номинальная стоимость и количество акций.</a:t>
            </a:r>
          </a:p>
          <a:p>
            <a:pPr marL="285750" indent="-285750">
              <a:buSzPct val="10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графе 6 – основание приобретения доли участия (учредительный договор, приватизация, покупка, мена, дарение, наследование и др.) и реквизиты (дата, номер) соответствующего договора или акта</a:t>
            </a:r>
          </a:p>
          <a:p>
            <a:pPr marL="285750" indent="-285750">
              <a:buSzPct val="100000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ереданные в доверительное управление ценные бумаги подлежат отражению в разделе 5 справки.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27740" t="14795" r="26644" b="61918"/>
          <a:stretch/>
        </p:blipFill>
        <p:spPr bwMode="auto">
          <a:xfrm>
            <a:off x="3419872" y="4509120"/>
            <a:ext cx="540060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877272"/>
            <a:ext cx="2664296" cy="60016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номинальная величина обязательства одной ценной бумаги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а не их совокупности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372200" y="5301208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6048164" y="5589240"/>
            <a:ext cx="252028" cy="28803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6.1. Объекты недвижимого имущества, находящиеся в пользовании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16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7123" t="14521" r="25566" b="29863"/>
          <a:stretch/>
        </p:blipFill>
        <p:spPr bwMode="auto">
          <a:xfrm>
            <a:off x="251520" y="908720"/>
            <a:ext cx="550780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96136" y="1268760"/>
            <a:ext cx="3168352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Указанию подлежат: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недвижимое имущество (муниципальное, ведомственное, арендованное и т.п.), находившееся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отчетную дату во временном пользовании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(не в собственности) служащего (работника), его супруги (супруга), несовершеннолетних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объекты,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находящиеся в пользовании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 которые не являются объектами собственности, указанными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используемое для бытовых нужд, но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установленном порядке органами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5661248"/>
            <a:ext cx="2664296" cy="646331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85184"/>
            <a:ext cx="504056" cy="5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6.1. Объекты недвижимого имущества, находящиеся в пользовании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17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7123" t="14521" r="25566" b="29863"/>
          <a:stretch/>
        </p:blipFill>
        <p:spPr bwMode="auto">
          <a:xfrm>
            <a:off x="251520" y="908720"/>
            <a:ext cx="550780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411760" y="2420888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39752" y="3717032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39752" y="4653136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4941168"/>
            <a:ext cx="3096344" cy="1200329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доля объекта недвижимого имущества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случае, если объект находится в долевой собственности у служащего (работника) и лица, в отношении которого справка не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представляется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635896" y="5013176"/>
            <a:ext cx="2160240" cy="43204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96136" y="3140968"/>
            <a:ext cx="3096344" cy="83099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 имущества, в котором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имеется регистрация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(если этот объект не является собственностью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563888" y="4149080"/>
            <a:ext cx="2232248" cy="1440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96136" y="4077072"/>
            <a:ext cx="3096344" cy="646331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фамилия, имя и отчество лица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предоставившего объект недвижимого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788024" y="3356992"/>
            <a:ext cx="1008112" cy="43204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6136" y="1916832"/>
            <a:ext cx="3096344" cy="1015663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пользования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(договор, фактическое предоставление и т.д.),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 также реквизиты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(дата, номер)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договора или акта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491880" y="1916832"/>
            <a:ext cx="2304256" cy="57606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8185" t="8767" r="17398" b="9086"/>
          <a:stretch/>
        </p:blipFill>
        <p:spPr bwMode="auto">
          <a:xfrm>
            <a:off x="395536" y="836712"/>
            <a:ext cx="8208911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432048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6.1. Объекты недвижимого имущества, находящиеся в пользовании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6.2. Срочные обязательства финансового характера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5157192"/>
            <a:ext cx="3096344" cy="83099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казывается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возникновения обязательства, а также реквизиты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(дата, номер)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договора или акта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1628800"/>
            <a:ext cx="3096344" cy="1200329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казывается годовая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обязательства,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заложенное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исполнения обязательства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гарантии и поручительства</a:t>
            </a:r>
          </a:p>
        </p:txBody>
      </p:sp>
      <p:pic>
        <p:nvPicPr>
          <p:cNvPr id="20" name="Рисунок 19"/>
          <p:cNvPicPr/>
          <p:nvPr/>
        </p:nvPicPr>
        <p:blipFill rotWithShape="1">
          <a:blip r:embed="rId2"/>
          <a:srcRect l="27585" t="14246" r="25567" b="34795"/>
          <a:stretch/>
        </p:blipFill>
        <p:spPr bwMode="auto">
          <a:xfrm>
            <a:off x="323528" y="764704"/>
            <a:ext cx="532859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44008" y="2636912"/>
            <a:ext cx="792088" cy="151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483768" y="4869160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491880" y="5445224"/>
            <a:ext cx="2232248" cy="5040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1"/>
          </p:cNvCxnSpPr>
          <p:nvPr/>
        </p:nvCxnSpPr>
        <p:spPr>
          <a:xfrm flipH="1">
            <a:off x="5508104" y="2228965"/>
            <a:ext cx="216024" cy="40794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1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Титульный лист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1520" y="2857872"/>
            <a:ext cx="2376264" cy="276999"/>
          </a:xfrm>
          <a:prstGeom prst="rect">
            <a:avLst/>
          </a:prstGeom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реквизиты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аспорта и СНИЛС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1520" y="3429000"/>
            <a:ext cx="2433439" cy="276999"/>
          </a:xfrm>
          <a:prstGeom prst="rect">
            <a:avLst/>
          </a:prstGeom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олжность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31.12.202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51520" y="3907214"/>
            <a:ext cx="2448272" cy="646331"/>
          </a:xfrm>
          <a:prstGeom prst="rect">
            <a:avLst/>
          </a:prstGeom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дрес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регистрации 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дату представления справки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+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фактический 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адрес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23528" y="5661248"/>
            <a:ext cx="2433439" cy="276999"/>
          </a:xfrm>
          <a:prstGeom prst="rect">
            <a:avLst/>
          </a:prstGeom>
          <a:ln w="19050">
            <a:solidFill>
              <a:srgbClr val="00206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отчетная дата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31.12.202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l="26043" t="7123" r="26183" b="4658"/>
          <a:stretch/>
        </p:blipFill>
        <p:spPr bwMode="auto">
          <a:xfrm>
            <a:off x="3203848" y="980728"/>
            <a:ext cx="552177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563888" y="1052736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52120" y="1628800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35896" y="2132856"/>
            <a:ext cx="38164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71800" y="5949280"/>
            <a:ext cx="2232248" cy="7200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9" idx="3"/>
          </p:cNvCxnSpPr>
          <p:nvPr/>
        </p:nvCxnSpPr>
        <p:spPr>
          <a:xfrm flipV="1">
            <a:off x="2699792" y="4005064"/>
            <a:ext cx="864096" cy="2253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6" idx="3"/>
          </p:cNvCxnSpPr>
          <p:nvPr/>
        </p:nvCxnSpPr>
        <p:spPr>
          <a:xfrm flipV="1">
            <a:off x="2684959" y="3501008"/>
            <a:ext cx="878929" cy="6649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3"/>
          </p:cNvCxnSpPr>
          <p:nvPr/>
        </p:nvCxnSpPr>
        <p:spPr>
          <a:xfrm>
            <a:off x="2627784" y="2996372"/>
            <a:ext cx="1080120" cy="72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51520" y="1052736"/>
            <a:ext cx="2376264" cy="156966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 внимание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соответствие представленной справки утвержденной форме, правильность указания подразделения, куда подается справка, и в связи с чем подается справка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627784" y="1340768"/>
            <a:ext cx="864096" cy="28803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627784" y="1628800"/>
            <a:ext cx="2880320" cy="21602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27784" y="1628800"/>
            <a:ext cx="936104" cy="57606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6.2. Срочные обязательства финансового характера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2"/>
          <a:srcRect l="27585" t="14247" r="26182" b="18082"/>
          <a:stretch/>
        </p:blipFill>
        <p:spPr bwMode="auto">
          <a:xfrm>
            <a:off x="320080" y="1066304"/>
            <a:ext cx="5548064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860032" y="2476054"/>
            <a:ext cx="864096" cy="3024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4114235"/>
            <a:ext cx="2815176" cy="1384995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сумма обязательства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(определяется как сумма основного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долга)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суммы процентов, а также размер обязательства на отчетную дату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(определяется как сумма основного долга и начисленных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процентов)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23928" y="5651444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148064" y="5499230"/>
            <a:ext cx="864096" cy="37360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7. Сведения о недвижимом имуществе «…», отчужденных в течение отчетного периода в результате безвозмездной сделки»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966" t="15068" r="25257" b="6303"/>
          <a:stretch/>
        </p:blipFill>
        <p:spPr bwMode="auto">
          <a:xfrm>
            <a:off x="2627784" y="908720"/>
            <a:ext cx="504056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908720"/>
            <a:ext cx="252028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об отдельных объектах (в т.ч. доли), отчужденных в течение отчетного периода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безвозмездной сделки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(договор дарения, соглашение о разделе имущества, договор (соглашение) об определении долей, брачный договор);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об утилизации автомобиля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21088"/>
            <a:ext cx="252028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уничтоженные объекты имущества (например, при пожаре), так как они не были отчуждены в результате безвозмездной сделки;</a:t>
            </a:r>
          </a:p>
          <a:p>
            <a:pPr marL="285750" indent="-285750" algn="just">
              <a:buSzPct val="100000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 мены, так как он является возмездным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924944"/>
            <a:ext cx="1296144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1840" y="2924944"/>
            <a:ext cx="151216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2132856"/>
            <a:ext cx="1224136" cy="286232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одлежит отражению ситуация, связанная 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отчуждением доли имущества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использованием средств (части средств)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материнского (семейного) капитала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452320" y="2924944"/>
            <a:ext cx="216024" cy="1224136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8220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1. Сведения о доходах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3907" t="7209" r="25099" b="12281"/>
          <a:stretch/>
        </p:blipFill>
        <p:spPr bwMode="auto">
          <a:xfrm>
            <a:off x="2162174" y="1047750"/>
            <a:ext cx="4498057" cy="5117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3528" y="2780928"/>
            <a:ext cx="1960687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положительный финансовый результат,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т.е. доходы минус расходы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948264" y="2852936"/>
            <a:ext cx="2016224" cy="461665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т.ч. закрытых в отчетном периоде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948264" y="4725144"/>
            <a:ext cx="2016224" cy="27699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дарителя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3645024"/>
            <a:ext cx="2016224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наименование и адрес места нахождения организации, от которой был получен доход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948264" y="5085184"/>
            <a:ext cx="2016224" cy="27699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НДФЛ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1628800"/>
            <a:ext cx="2088232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доход, полученный в том гос.органе, в котором замещает должность на отчетную дату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6444208" y="2276872"/>
            <a:ext cx="432048" cy="16056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" idx="1"/>
          </p:cNvCxnSpPr>
          <p:nvPr/>
        </p:nvCxnSpPr>
        <p:spPr>
          <a:xfrm flipH="1">
            <a:off x="6444208" y="3083769"/>
            <a:ext cx="504056" cy="5719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2" idx="1"/>
          </p:cNvCxnSpPr>
          <p:nvPr/>
        </p:nvCxnSpPr>
        <p:spPr>
          <a:xfrm flipH="1">
            <a:off x="6444208" y="4060523"/>
            <a:ext cx="504056" cy="1654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1"/>
          </p:cNvCxnSpPr>
          <p:nvPr/>
        </p:nvCxnSpPr>
        <p:spPr>
          <a:xfrm flipH="1">
            <a:off x="6444208" y="4863644"/>
            <a:ext cx="504056" cy="55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5" idx="1"/>
          </p:cNvCxnSpPr>
          <p:nvPr/>
        </p:nvCxnSpPr>
        <p:spPr>
          <a:xfrm flipH="1">
            <a:off x="6444208" y="5223684"/>
            <a:ext cx="504056" cy="55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267744" y="3356992"/>
            <a:ext cx="360040" cy="7200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648072" cy="6714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23528" y="4725144"/>
            <a:ext cx="2051720" cy="1015663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заполнения раздела индивидуальными предпринимателями отражены в п.60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2. Сведения о расходах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251520" y="4653136"/>
            <a:ext cx="1838326" cy="911769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2020+2021+2022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 bwMode="auto">
          <a:xfrm>
            <a:off x="1547664" y="5661248"/>
            <a:ext cx="1519238" cy="909137"/>
          </a:xfrm>
          <a:prstGeom prst="leftArrow">
            <a:avLst/>
          </a:prstGeom>
          <a:solidFill>
            <a:schemeClr val="bg1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5373216"/>
            <a:ext cx="143351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сделки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293096"/>
            <a:ext cx="226774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SzPct val="100000"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период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1412776"/>
            <a:ext cx="2160240" cy="250889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аполняется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сделки (сделок) превышает общий доход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служащего и его супруги</a:t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года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предшествующих отчетному периоду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3"/>
          <a:srcRect l="24349" t="6575" r="25125" b="14579"/>
          <a:stretch/>
        </p:blipFill>
        <p:spPr bwMode="auto">
          <a:xfrm>
            <a:off x="3347864" y="980728"/>
            <a:ext cx="5400600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Раздел 2. Сведения о расходах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5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196752"/>
            <a:ext cx="2311524" cy="3391762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графе «Источник получения средств, за счет которых приобретено имущество» указываются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источника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получения средств и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полученного дохода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из источников так, чтобы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всех доходов была равна стоимости приобретенного имущества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4349" t="6576" r="25296" b="16001"/>
          <a:stretch/>
        </p:blipFill>
        <p:spPr bwMode="auto">
          <a:xfrm>
            <a:off x="539552" y="1052736"/>
            <a:ext cx="5527873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Прямая со стрелкой 16"/>
          <p:cNvCxnSpPr/>
          <p:nvPr/>
        </p:nvCxnSpPr>
        <p:spPr bwMode="auto">
          <a:xfrm flipH="1">
            <a:off x="4355976" y="2420888"/>
            <a:ext cx="2088232" cy="1007646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372200" y="4869160"/>
            <a:ext cx="2448272" cy="1216872"/>
          </a:xfrm>
          <a:prstGeom prst="rect">
            <a:avLst/>
          </a:prstGeom>
          <a:ln w="9525">
            <a:solidFill>
              <a:srgbClr val="00206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справке прилагаются копии </a:t>
            </a: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являющихся </a:t>
            </a: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законным основанием для</a:t>
            </a: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возникновения права </a:t>
            </a:r>
          </a:p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H="1" flipV="1">
            <a:off x="5724128" y="4581128"/>
            <a:ext cx="648072" cy="792088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Овал 6"/>
          <p:cNvSpPr/>
          <p:nvPr/>
        </p:nvSpPr>
        <p:spPr>
          <a:xfrm>
            <a:off x="4283968" y="3933056"/>
            <a:ext cx="15841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3.1. Недвижимое имущество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7629" t="13945" r="27056" b="25026"/>
          <a:stretch/>
        </p:blipFill>
        <p:spPr bwMode="auto">
          <a:xfrm>
            <a:off x="2343150" y="1052736"/>
            <a:ext cx="440055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99992" y="5733256"/>
            <a:ext cx="205172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указывается общая площадь объекта, а не площадь доли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20072" y="40770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508104" y="4581128"/>
            <a:ext cx="144016" cy="115212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76256" y="1772816"/>
            <a:ext cx="2088232" cy="2123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наименование и реквизиты документа, являющегося основанием для приобретения права собственности, 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документа, выданного в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Росреестре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регистрации (свидетельство или запись в ЕГРН)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196752"/>
            <a:ext cx="2088232" cy="5078313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Указанию подлежат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buSzPct val="100000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объекты недвижимости, принадлежащие служащему (работнику), члену его семьи на праве собственности,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независимо от того, когда они были приобретены, в каком регионе Российской Федерации или в каком государстве зарегистрированы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объекты недвижимого имущества,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 в порядке наследования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(выдано свидетельство о праве на наследство)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 решению суда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(вступило в законную силу)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444208" y="2780928"/>
            <a:ext cx="432048" cy="28803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948264" y="4869160"/>
            <a:ext cx="2051720" cy="1015663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Удмуртской Республике регистрация объектов недвижимости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Росреестре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началась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февраля 1999 года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05064"/>
            <a:ext cx="759814" cy="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3.1. Недвижимое имущество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7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8016" t="14152" r="25626" b="14272"/>
          <a:stretch/>
        </p:blipFill>
        <p:spPr bwMode="auto">
          <a:xfrm>
            <a:off x="2411760" y="1124744"/>
            <a:ext cx="4448175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2132856"/>
            <a:ext cx="2051720" cy="120032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общей совместной собственности указываются иные лица, в собственности которых находится имущество (ФИО)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9872" y="2564904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339752" y="2852936"/>
            <a:ext cx="1008112" cy="1440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3573016"/>
            <a:ext cx="205172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при общей долевой собственности указывается доля лица, сведения об имуществе которого представляются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419872" y="4221088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339752" y="4581128"/>
            <a:ext cx="108012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76256" y="1700808"/>
            <a:ext cx="2051720" cy="2123658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источнике средств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за счет которых приобретено имущество, указывается только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имущества, находящегося за пределами территории РФ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и только лицами, указанными в ч. 1 ст. 2 Федерального закона от 07.05.2013 № 79-ФЗ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4077072"/>
            <a:ext cx="1872208" cy="120032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указывается запись в ЕГРН (номер и дата государственной регистрации права) , 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 кадастровый номер объекта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8104" y="4725144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endCxn id="24" idx="6"/>
          </p:cNvCxnSpPr>
          <p:nvPr/>
        </p:nvCxnSpPr>
        <p:spPr>
          <a:xfrm flipH="1">
            <a:off x="6804248" y="4725144"/>
            <a:ext cx="216024" cy="25202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1520" y="5373216"/>
            <a:ext cx="2051720" cy="1015663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об имуществе указываются на основании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правоустанавливающих документов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576064" cy="5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3.2. Транспортные средства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8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23887" t="14521" r="25104" b="15342"/>
          <a:stretch/>
        </p:blipFill>
        <p:spPr bwMode="auto">
          <a:xfrm>
            <a:off x="8434" y="836712"/>
            <a:ext cx="528364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4"/>
          <a:srcRect l="27973" t="29643" r="27032" b="59452"/>
          <a:stretch/>
        </p:blipFill>
        <p:spPr bwMode="auto">
          <a:xfrm>
            <a:off x="395536" y="5589240"/>
            <a:ext cx="4680520" cy="752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436096" y="1124744"/>
            <a:ext cx="3165580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сведения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средствах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находящихся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собственности, независимо от времени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приобретения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(любой субъект РФ и государство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переданные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пользование по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доверенности</a:t>
            </a:r>
          </a:p>
          <a:p>
            <a:pP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находящиеся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угоне</a:t>
            </a:r>
          </a:p>
          <a:p>
            <a:pP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залоге у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</a:p>
          <a:p>
            <a:pP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негодные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эксплуатации</a:t>
            </a:r>
          </a:p>
          <a:p>
            <a:pP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снятые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регистрационного учета (но не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утилизированные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установленном порядке, свидетельство об утилизации отсутствует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SzPct val="100000"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принадлежащие индивидуальному предпринимателю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Подраздел 3.2. Транспортные средства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Arial Narrow" panose="020B0606020202030204" pitchFamily="34" charset="0"/>
              </a:rPr>
              <a:t>9</a:t>
            </a:fld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45224"/>
            <a:ext cx="2051720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вид, марка, модель ТС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20888"/>
            <a:ext cx="2051720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год изготовления ТС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36296" y="2564904"/>
            <a:ext cx="1656184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допускается указание кода подразделения ГИБДД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5890" t="14795" r="25258" b="14795"/>
          <a:stretch/>
        </p:blipFill>
        <p:spPr bwMode="auto">
          <a:xfrm>
            <a:off x="2411760" y="908720"/>
            <a:ext cx="482453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Овал 19"/>
          <p:cNvSpPr/>
          <p:nvPr/>
        </p:nvSpPr>
        <p:spPr>
          <a:xfrm>
            <a:off x="3635896" y="227687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43808" y="5085184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64088" y="3212976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19" idx="1"/>
          </p:cNvCxnSpPr>
          <p:nvPr/>
        </p:nvCxnSpPr>
        <p:spPr>
          <a:xfrm flipH="1">
            <a:off x="6948264" y="2980403"/>
            <a:ext cx="288032" cy="30458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 flipV="1">
            <a:off x="2231232" y="5445224"/>
            <a:ext cx="540568" cy="1385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</p:cNvCxnSpPr>
          <p:nvPr/>
        </p:nvCxnSpPr>
        <p:spPr>
          <a:xfrm>
            <a:off x="2303240" y="2559388"/>
            <a:ext cx="1332656" cy="551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915816" y="3212976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4077072"/>
            <a:ext cx="1800200" cy="1384995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 учетный характер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если нет регистрации, то можно написать «отсутствует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614561" cy="6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1228</Words>
  <Application>Microsoft Office PowerPoint</Application>
  <PresentationFormat>Экран (4:3)</PresentationFormat>
  <Paragraphs>180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StarSymbol</vt:lpstr>
      <vt:lpstr>Wingdings</vt:lpstr>
      <vt:lpstr>Тема Office</vt:lpstr>
      <vt:lpstr>РЕКОМЕНДАЦИИ  по заполнению справки  о доходах, расходах,  об имуществе и обязательствах имущественного характера</vt:lpstr>
      <vt:lpstr>Титульный лист</vt:lpstr>
      <vt:lpstr>Раздел 1. Сведения о доходах</vt:lpstr>
      <vt:lpstr>Раздел 2. Сведения о расходах</vt:lpstr>
      <vt:lpstr>Раздел 2. Сведения о расходах</vt:lpstr>
      <vt:lpstr>Подраздел 3.1. Недвижимое имущество</vt:lpstr>
      <vt:lpstr>Подраздел 3.1. Недвижимое имущество</vt:lpstr>
      <vt:lpstr>Подраздел 3.2. Транспортные средства</vt:lpstr>
      <vt:lpstr>Подраздел 3.2. Транспортные средства</vt:lpstr>
      <vt:lpstr>Подраздел 3.3. Цифровые финансовые активы, цифровые права, включающие одновременно цифровые финансовые активы и иные цифровые права</vt:lpstr>
      <vt:lpstr>Подраздел 3.4. Утилитарные цифровые права</vt:lpstr>
      <vt:lpstr>Подраздел 3.5. Цифровая валюта</vt:lpstr>
      <vt:lpstr>Раздел 4. Сведения о счетах в банках и иных кредитных организациях</vt:lpstr>
      <vt:lpstr>Раздел 4. Сведения о счетах в банках и иных кредитных организациях</vt:lpstr>
      <vt:lpstr>Раздел 5. Сведения о ценных бумагах</vt:lpstr>
      <vt:lpstr>Подраздел 6.1. Объекты недвижимого имущества, находящиеся в пользовании</vt:lpstr>
      <vt:lpstr>Подраздел 6.1. Объекты недвижимого имущества, находящиеся в пользовании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</dc:title>
  <dc:creator>Кузнецова Татьяна Александровна 6110</dc:creator>
  <cp:lastModifiedBy>Степанова Юлия Михайловна</cp:lastModifiedBy>
  <cp:revision>90</cp:revision>
  <dcterms:created xsi:type="dcterms:W3CDTF">2024-02-14T05:22:47Z</dcterms:created>
  <dcterms:modified xsi:type="dcterms:W3CDTF">2024-03-12T11:35:51Z</dcterms:modified>
</cp:coreProperties>
</file>